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4" r:id="rId7"/>
    <p:sldId id="275"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03/05/2016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invalsi.i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La matematica e le prove Invalsi</a:t>
            </a:r>
            <a:endParaRPr lang="it-IT" dirty="0"/>
          </a:p>
        </p:txBody>
      </p:sp>
      <p:sp>
        <p:nvSpPr>
          <p:cNvPr id="3" name="Sottotitolo 2"/>
          <p:cNvSpPr>
            <a:spLocks noGrp="1"/>
          </p:cNvSpPr>
          <p:nvPr>
            <p:ph type="subTitle" idx="1"/>
          </p:nvPr>
        </p:nvSpPr>
        <p:spPr/>
        <p:txBody>
          <a:bodyPr/>
          <a:lstStyle/>
          <a:p>
            <a:r>
              <a:rPr lang="it-IT" i="1" dirty="0" smtClean="0"/>
              <a:t>Andrea </a:t>
            </a:r>
            <a:r>
              <a:rPr lang="it-IT" i="1" dirty="0" err="1" smtClean="0"/>
              <a:t>Gorini</a:t>
            </a:r>
            <a:endParaRPr lang="it-IT" i="1" dirty="0" smtClean="0"/>
          </a:p>
          <a:p>
            <a:r>
              <a:rPr lang="it-IT" dirty="0" err="1" smtClean="0"/>
              <a:t>Mesenzana</a:t>
            </a:r>
            <a:r>
              <a:rPr lang="it-IT" dirty="0" smtClean="0"/>
              <a:t> – 16.04.2016</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risorse Invalsi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Il quadro di riferimento</a:t>
            </a:r>
          </a:p>
          <a:p>
            <a:r>
              <a:rPr lang="it-IT" dirty="0" smtClean="0"/>
              <a:t>I fascicoli delle prove già assegnate</a:t>
            </a:r>
          </a:p>
          <a:p>
            <a:r>
              <a:rPr lang="it-IT" dirty="0" smtClean="0"/>
              <a:t>Le guide alla lettura</a:t>
            </a:r>
          </a:p>
          <a:p>
            <a:r>
              <a:rPr lang="it-IT" dirty="0" smtClean="0"/>
              <a:t>Le griglie di correzione</a:t>
            </a:r>
          </a:p>
          <a:p>
            <a:r>
              <a:rPr lang="it-IT" dirty="0" smtClean="0"/>
              <a:t>I Rapporti annuali</a:t>
            </a:r>
          </a:p>
          <a:p>
            <a:r>
              <a:rPr lang="it-IT" dirty="0" smtClean="0"/>
              <a:t>I dati a disposizione del docente per ciascuna classe</a:t>
            </a:r>
          </a:p>
          <a:p>
            <a:endParaRPr lang="it-IT" dirty="0" smtClean="0"/>
          </a:p>
          <a:p>
            <a:r>
              <a:rPr lang="it-IT" dirty="0" smtClean="0"/>
              <a:t>Tutto il materiale si trova sul sito </a:t>
            </a:r>
            <a:r>
              <a:rPr lang="it-IT" dirty="0" smtClean="0">
                <a:hlinkClick r:id="rId2"/>
              </a:rPr>
              <a:t>www.invalsi.it</a:t>
            </a:r>
            <a:r>
              <a:rPr lang="it-IT" dirty="0" smtClean="0"/>
              <a:t> in cui occorre cercare con un po’ di pazienza</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Dal Quadro di Riferimento</a:t>
            </a:r>
            <a:endParaRPr lang="it-IT" dirty="0"/>
          </a:p>
        </p:txBody>
      </p:sp>
      <p:sp>
        <p:nvSpPr>
          <p:cNvPr id="3" name="Segnaposto contenuto 2"/>
          <p:cNvSpPr>
            <a:spLocks noGrp="1"/>
          </p:cNvSpPr>
          <p:nvPr>
            <p:ph idx="1"/>
          </p:nvPr>
        </p:nvSpPr>
        <p:spPr/>
        <p:txBody>
          <a:bodyPr>
            <a:normAutofit fontScale="85000" lnSpcReduction="20000"/>
          </a:bodyPr>
          <a:lstStyle/>
          <a:p>
            <a:r>
              <a:rPr lang="it-IT" b="1" dirty="0" smtClean="0"/>
              <a:t>2. La competenza matematica e la definizione degli obiettivi di apprendimento </a:t>
            </a:r>
            <a:endParaRPr lang="it-IT" dirty="0" smtClean="0"/>
          </a:p>
          <a:p>
            <a:r>
              <a:rPr lang="it-IT" dirty="0" smtClean="0"/>
              <a:t>L’apprendimento della matematica </a:t>
            </a:r>
            <a:r>
              <a:rPr lang="it-IT" b="1" dirty="0" smtClean="0">
                <a:solidFill>
                  <a:srgbClr val="0070C0"/>
                </a:solidFill>
              </a:rPr>
              <a:t>è una componente fondamentale nell’educazione e la crescita della persona</a:t>
            </a:r>
            <a:r>
              <a:rPr lang="it-IT" dirty="0" smtClean="0"/>
              <a:t>, secondo un punto di vista che ha origini lontane e che è oggi universalmente condiviso. Nel contempo, nella società attuale la matematica è nel cuore del trattamento quantitativo dell’informazione nella scienza, nella tecnologia e nelle attività economiche e nel lavoro, e quindi la competenza matematica </a:t>
            </a:r>
            <a:r>
              <a:rPr lang="it-IT" b="1" dirty="0" smtClean="0">
                <a:solidFill>
                  <a:srgbClr val="0070C0"/>
                </a:solidFill>
              </a:rPr>
              <a:t>è un fattore fondamentale nella consapevolezza </a:t>
            </a:r>
            <a:r>
              <a:rPr lang="it-IT" dirty="0" smtClean="0"/>
              <a:t>del futuro cittadino e nella sua riuscita nel mondo professionale. </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Dal Quadro di Riferimento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Interessa perciò sondare se le conoscenze che la scuola, ai diversi livelli, stimola e trasmette, sono ben ancorate ad un insieme di </a:t>
            </a:r>
            <a:r>
              <a:rPr lang="it-IT" b="1" dirty="0" smtClean="0">
                <a:solidFill>
                  <a:srgbClr val="0070C0"/>
                </a:solidFill>
              </a:rPr>
              <a:t>concetti fondamentali di base</a:t>
            </a:r>
            <a:r>
              <a:rPr lang="it-IT" dirty="0" smtClean="0"/>
              <a:t> e di </a:t>
            </a:r>
            <a:r>
              <a:rPr lang="it-IT" b="1" dirty="0" smtClean="0">
                <a:solidFill>
                  <a:srgbClr val="0070C0"/>
                </a:solidFill>
              </a:rPr>
              <a:t>conoscenze stabili</a:t>
            </a:r>
            <a:r>
              <a:rPr lang="it-IT" dirty="0" smtClean="0"/>
              <a:t>, almeno sui livelli essenziali. Si vuole in primo luogo valutare la conoscenza della disciplina matematica e dei suoi strumenti, intendendo tale disciplina come </a:t>
            </a:r>
            <a:r>
              <a:rPr lang="it-IT" b="1" dirty="0" smtClean="0">
                <a:solidFill>
                  <a:srgbClr val="0070C0"/>
                </a:solidFill>
              </a:rPr>
              <a:t>conoscenza concettuale, frutto cioè di interiorizzazione dell’esperienza </a:t>
            </a:r>
            <a:r>
              <a:rPr lang="it-IT" dirty="0" smtClean="0"/>
              <a:t>e di </a:t>
            </a:r>
            <a:r>
              <a:rPr lang="it-IT" b="1" dirty="0" smtClean="0">
                <a:solidFill>
                  <a:srgbClr val="0070C0"/>
                </a:solidFill>
              </a:rPr>
              <a:t>riflessione critica</a:t>
            </a:r>
            <a:r>
              <a:rPr lang="it-IT" dirty="0" smtClean="0"/>
              <a:t>, non di addestramento “meccanico” o di apprendimento mnemonico. </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Dal Quadro di Riferimento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Una conoscenza concettuale quindi, che affondi le sue radici in contesti critici di razionalizzazione della realtà, </a:t>
            </a:r>
            <a:r>
              <a:rPr lang="it-IT" b="1" dirty="0" smtClean="0">
                <a:solidFill>
                  <a:srgbClr val="0070C0"/>
                </a:solidFill>
              </a:rPr>
              <a:t>senza richiedere eccessi di astrazione e di formalismo</a:t>
            </a:r>
            <a:r>
              <a:rPr lang="it-IT" dirty="0" smtClean="0"/>
              <a:t>. La formalizzazione matematica dovrebbe infatti essere acquisita a partire dalla sua necessità ed efficacia nell’esprimere ed usare il pensiero matematico. Gli aspetti algoritmici applicativi ed esecutivi, che pure costituiscono una componente irrinunciabile della disciplina matematica, non dovrebbero essere considerati fine a se stessi.</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difficoltà dei quesiti Invalsi</a:t>
            </a:r>
            <a:endParaRPr lang="it-IT" dirty="0"/>
          </a:p>
        </p:txBody>
      </p:sp>
      <p:sp>
        <p:nvSpPr>
          <p:cNvPr id="3" name="Segnaposto contenuto 2"/>
          <p:cNvSpPr>
            <a:spLocks noGrp="1"/>
          </p:cNvSpPr>
          <p:nvPr>
            <p:ph idx="1"/>
          </p:nvPr>
        </p:nvSpPr>
        <p:spPr/>
        <p:txBody>
          <a:bodyPr/>
          <a:lstStyle/>
          <a:p>
            <a:pPr indent="-77788">
              <a:buNone/>
            </a:pPr>
            <a:r>
              <a:rPr lang="it-IT" dirty="0" smtClean="0"/>
              <a:t>Per i bambini i quesiti possono avere difficoltà non solo matematiche:</a:t>
            </a:r>
          </a:p>
          <a:p>
            <a:r>
              <a:rPr lang="it-IT" dirty="0" smtClean="0"/>
              <a:t>La lettura del testo, sia per la decodifica che per la comprensione</a:t>
            </a:r>
          </a:p>
          <a:p>
            <a:r>
              <a:rPr lang="it-IT" dirty="0" smtClean="0"/>
              <a:t>La formulazione, spesso diversa al modo di lavorare che incontrano in classe</a:t>
            </a:r>
          </a:p>
          <a:p>
            <a:r>
              <a:rPr lang="it-IT" dirty="0" smtClean="0"/>
              <a:t>Il tempo di svolgimento</a:t>
            </a:r>
          </a:p>
          <a:p>
            <a:r>
              <a:rPr lang="it-IT" dirty="0" smtClean="0"/>
              <a:t>…</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difficoltà dei quesiti Invalsi</a:t>
            </a:r>
            <a:endParaRPr lang="it-IT" dirty="0"/>
          </a:p>
        </p:txBody>
      </p:sp>
      <p:sp>
        <p:nvSpPr>
          <p:cNvPr id="3" name="Segnaposto contenuto 2"/>
          <p:cNvSpPr>
            <a:spLocks noGrp="1"/>
          </p:cNvSpPr>
          <p:nvPr>
            <p:ph idx="1"/>
          </p:nvPr>
        </p:nvSpPr>
        <p:spPr/>
        <p:txBody>
          <a:bodyPr>
            <a:normAutofit fontScale="92500" lnSpcReduction="20000"/>
          </a:bodyPr>
          <a:lstStyle/>
          <a:p>
            <a:pPr indent="-77788">
              <a:buNone/>
            </a:pPr>
            <a:r>
              <a:rPr lang="it-IT" dirty="0" smtClean="0"/>
              <a:t>Può essere utile:</a:t>
            </a:r>
          </a:p>
          <a:p>
            <a:r>
              <a:rPr lang="it-IT" dirty="0" smtClean="0"/>
              <a:t>Lavorare sulla comprensione del testo e in generale sulla lingua</a:t>
            </a:r>
          </a:p>
          <a:p>
            <a:r>
              <a:rPr lang="it-IT" dirty="0" smtClean="0"/>
              <a:t>Proporre talvolta esercizi con formulazione analoga a quelli Invalsi</a:t>
            </a:r>
          </a:p>
          <a:p>
            <a:r>
              <a:rPr lang="it-IT" dirty="0" smtClean="0"/>
              <a:t>Analizzare nello specifico alcuni quesiti per coglierne gli aspetti concettuali (usando le guide alla lettura predisposte da Invalsi)</a:t>
            </a:r>
          </a:p>
          <a:p>
            <a:r>
              <a:rPr lang="it-IT" dirty="0" smtClean="0"/>
              <a:t>Analizzare i dati relativi alla propria classe</a:t>
            </a:r>
          </a:p>
          <a:p>
            <a:r>
              <a:rPr lang="it-IT" dirty="0" smtClean="0"/>
              <a:t>Condividere il lavoro con i colleghi</a:t>
            </a:r>
          </a:p>
          <a:p>
            <a:endParaRPr lang="it-IT" dirty="0" smtClean="0"/>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lstStyle/>
          <a:p>
            <a:r>
              <a:rPr lang="it-IT" dirty="0" smtClean="0"/>
              <a:t>Grafico delle risposte “per item” – Classe II</a:t>
            </a:r>
            <a:endParaRPr lang="it-IT" dirty="0"/>
          </a:p>
        </p:txBody>
      </p:sp>
      <p:pic>
        <p:nvPicPr>
          <p:cNvPr id="1026" name="Picture 2" descr="F:\Mesenzana\grafico_5_liv2_mat_classe_2A.png"/>
          <p:cNvPicPr>
            <a:picLocks noChangeAspect="1" noChangeArrowheads="1"/>
          </p:cNvPicPr>
          <p:nvPr/>
        </p:nvPicPr>
        <p:blipFill>
          <a:blip r:embed="rId2" cstate="print"/>
          <a:srcRect/>
          <a:stretch>
            <a:fillRect/>
          </a:stretch>
        </p:blipFill>
        <p:spPr bwMode="auto">
          <a:xfrm>
            <a:off x="585788" y="2311102"/>
            <a:ext cx="7972425" cy="42862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lstStyle/>
          <a:p>
            <a:r>
              <a:rPr lang="it-IT" dirty="0" smtClean="0"/>
              <a:t>La </a:t>
            </a:r>
            <a:r>
              <a:rPr lang="it-IT" b="1" dirty="0" smtClean="0">
                <a:solidFill>
                  <a:srgbClr val="FF0000"/>
                </a:solidFill>
              </a:rPr>
              <a:t>linea rossa </a:t>
            </a:r>
            <a:r>
              <a:rPr lang="it-IT" dirty="0" smtClean="0"/>
              <a:t>indica il livello nazionale, posto uguale a zero per tutte le domande, sul grafico si legge quindi la differenza percentuale tra le risposte corrette della propria classe e le risposte corrette a livello nazionale</a:t>
            </a:r>
          </a:p>
          <a:p>
            <a:r>
              <a:rPr lang="it-IT" dirty="0" smtClean="0"/>
              <a:t>La </a:t>
            </a:r>
            <a:r>
              <a:rPr lang="it-IT" b="1" dirty="0" smtClean="0">
                <a:solidFill>
                  <a:srgbClr val="C00000"/>
                </a:solidFill>
              </a:rPr>
              <a:t>linea marrone </a:t>
            </a:r>
            <a:r>
              <a:rPr lang="it-IT" dirty="0" smtClean="0"/>
              <a:t>indica la differenza percentuale tra l’esito complessivo della prova per la classe e l’esito nazionale</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normAutofit lnSpcReduction="10000"/>
          </a:bodyPr>
          <a:lstStyle/>
          <a:p>
            <a:r>
              <a:rPr lang="it-IT" dirty="0" smtClean="0"/>
              <a:t>La </a:t>
            </a:r>
            <a:r>
              <a:rPr lang="it-IT" b="1" dirty="0" smtClean="0"/>
              <a:t>linea</a:t>
            </a:r>
            <a:r>
              <a:rPr lang="it-IT" dirty="0" smtClean="0"/>
              <a:t> </a:t>
            </a:r>
            <a:r>
              <a:rPr lang="it-IT" b="1" dirty="0" smtClean="0"/>
              <a:t>nera</a:t>
            </a:r>
            <a:r>
              <a:rPr lang="it-IT" dirty="0" smtClean="0"/>
              <a:t> indica il livello riferito all’ambito Numeri</a:t>
            </a:r>
          </a:p>
          <a:p>
            <a:r>
              <a:rPr lang="it-IT" dirty="0" smtClean="0"/>
              <a:t>La </a:t>
            </a:r>
            <a:r>
              <a:rPr lang="it-IT" b="1" dirty="0" smtClean="0">
                <a:solidFill>
                  <a:srgbClr val="0070C0"/>
                </a:solidFill>
              </a:rPr>
              <a:t>linea blu</a:t>
            </a:r>
            <a:r>
              <a:rPr lang="it-IT" b="1" dirty="0" smtClean="0">
                <a:solidFill>
                  <a:srgbClr val="FF0000"/>
                </a:solidFill>
              </a:rPr>
              <a:t> </a:t>
            </a:r>
            <a:r>
              <a:rPr lang="it-IT" dirty="0" smtClean="0"/>
              <a:t>indica il livello della classe nell’ambito Dati e Previsioni</a:t>
            </a:r>
          </a:p>
          <a:p>
            <a:r>
              <a:rPr lang="it-IT" dirty="0" smtClean="0"/>
              <a:t>La </a:t>
            </a:r>
            <a:r>
              <a:rPr lang="it-IT" b="1" dirty="0" smtClean="0">
                <a:solidFill>
                  <a:srgbClr val="00B050"/>
                </a:solidFill>
              </a:rPr>
              <a:t>linea verde </a:t>
            </a:r>
            <a:r>
              <a:rPr lang="it-IT" dirty="0" smtClean="0"/>
              <a:t>indica il livello riferito all’ambito Spazio e Figure</a:t>
            </a:r>
          </a:p>
          <a:p>
            <a:r>
              <a:rPr lang="it-IT" dirty="0" smtClean="0"/>
              <a:t>Ogni </a:t>
            </a:r>
            <a:r>
              <a:rPr lang="it-IT" b="1" dirty="0" smtClean="0">
                <a:solidFill>
                  <a:srgbClr val="7030A0"/>
                </a:solidFill>
              </a:rPr>
              <a:t>punto</a:t>
            </a:r>
            <a:r>
              <a:rPr lang="it-IT" dirty="0" smtClean="0"/>
              <a:t> indica la differenza percentuale di risposte corrette della classe rispetto alla media nazionale</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normAutofit lnSpcReduction="10000"/>
          </a:bodyPr>
          <a:lstStyle/>
          <a:p>
            <a:r>
              <a:rPr lang="it-IT" b="1" dirty="0" smtClean="0">
                <a:solidFill>
                  <a:srgbClr val="FF0000"/>
                </a:solidFill>
              </a:rPr>
              <a:t>Nota bene importante</a:t>
            </a:r>
            <a:r>
              <a:rPr lang="it-IT" dirty="0" smtClean="0"/>
              <a:t>: nel grafico precedente NON sono riportati i valori assoluti delle risposte corrette, ma solo le differenze percentuali con i dati nazionali, pertanto un risultato sotto la media nazionale può non essere negativo</a:t>
            </a:r>
          </a:p>
          <a:p>
            <a:r>
              <a:rPr lang="it-IT" dirty="0" smtClean="0"/>
              <a:t>È importante pertanto controllare anche la tabella (diapositiva seguente) che riporta le percentuali delle risposte corrette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graphicFrame>
        <p:nvGraphicFramePr>
          <p:cNvPr id="4" name="Segnaposto contenuto 3"/>
          <p:cNvGraphicFramePr>
            <a:graphicFrameLocks noGrp="1"/>
          </p:cNvGraphicFramePr>
          <p:nvPr>
            <p:ph idx="1"/>
          </p:nvPr>
        </p:nvGraphicFramePr>
        <p:xfrm>
          <a:off x="806651" y="1600198"/>
          <a:ext cx="7530698" cy="4525968"/>
        </p:xfrm>
        <a:graphic>
          <a:graphicData uri="http://schemas.openxmlformats.org/drawingml/2006/table">
            <a:tbl>
              <a:tblPr/>
              <a:tblGrid>
                <a:gridCol w="1634375"/>
                <a:gridCol w="616034"/>
                <a:gridCol w="704039"/>
                <a:gridCol w="540601"/>
                <a:gridCol w="1395505"/>
                <a:gridCol w="1320072"/>
                <a:gridCol w="1320072"/>
              </a:tblGrid>
              <a:tr h="188582">
                <a:tc gridSpan="7">
                  <a:txBody>
                    <a:bodyPr/>
                    <a:lstStyle/>
                    <a:p>
                      <a:pPr algn="ctr" fontAlgn="ctr"/>
                      <a:r>
                        <a:rPr lang="it-IT" sz="1100" b="1" i="0" u="none" strike="noStrike" dirty="0">
                          <a:solidFill>
                            <a:srgbClr val="000000"/>
                          </a:solidFill>
                          <a:latin typeface="Calibri"/>
                        </a:rPr>
                        <a:t>Scuola Primaria - Classi seconde, profilo di accesso Dirigente scolastico  Rilevazioni Nazionali 2015</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188582">
                <a:tc gridSpan="7">
                  <a:txBody>
                    <a:bodyPr/>
                    <a:lstStyle/>
                    <a:p>
                      <a:pPr algn="ctr" fontAlgn="ctr"/>
                      <a:r>
                        <a:rPr lang="it-IT" sz="1100" b="1" i="0" u="none" strike="noStrike" dirty="0">
                          <a:solidFill>
                            <a:srgbClr val="000000"/>
                          </a:solidFill>
                          <a:latin typeface="Calibri"/>
                        </a:rPr>
                        <a:t>Classe: 2A - materia: Matematica - livello: 2 - dettaglio Item (14)</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188582">
                <a:tc gridSpan="7">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188582">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7164">
                <a:tc>
                  <a:txBody>
                    <a:bodyPr/>
                    <a:lstStyle/>
                    <a:p>
                      <a:pPr algn="ctr" fontAlgn="ctr"/>
                      <a:r>
                        <a:rPr lang="it-IT" sz="1100" b="0" i="0" u="none" strike="noStrike">
                          <a:solidFill>
                            <a:srgbClr val="000000"/>
                          </a:solidFill>
                          <a:latin typeface="Calibri"/>
                        </a:rPr>
                        <a:t>Ambiti e argomenti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EE2"/>
                    </a:solidFill>
                  </a:tcPr>
                </a:tc>
                <a:tc>
                  <a:txBody>
                    <a:bodyPr/>
                    <a:lstStyle/>
                    <a:p>
                      <a:pPr algn="ctr" fontAlgn="ctr"/>
                      <a:r>
                        <a:rPr lang="it-IT" sz="1100" b="0" i="0" u="none" strike="noStrike">
                          <a:solidFill>
                            <a:srgbClr val="000000"/>
                          </a:solidFill>
                          <a:latin typeface="Calibri"/>
                        </a:rPr>
                        <a:t>Domanda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EE2"/>
                    </a:solidFill>
                  </a:tcPr>
                </a:tc>
                <a:tc>
                  <a:txBody>
                    <a:bodyPr/>
                    <a:lstStyle/>
                    <a:p>
                      <a:pPr algn="ctr" fontAlgn="ctr"/>
                      <a:r>
                        <a:rPr lang="it-IT" sz="1100" b="0" i="0" u="none" strike="noStrike">
                          <a:solidFill>
                            <a:srgbClr val="000000"/>
                          </a:solidFill>
                          <a:latin typeface="Calibri"/>
                        </a:rPr>
                        <a:t>corretta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EE2"/>
                    </a:solidFill>
                  </a:tcPr>
                </a:tc>
                <a:tc>
                  <a:txBody>
                    <a:bodyPr/>
                    <a:lstStyle/>
                    <a:p>
                      <a:pPr algn="ctr" fontAlgn="ctr"/>
                      <a:r>
                        <a:rPr lang="it-IT" sz="1100" b="0" i="0" u="none" strike="noStrike">
                          <a:solidFill>
                            <a:srgbClr val="000000"/>
                          </a:solidFill>
                          <a:latin typeface="Calibri"/>
                        </a:rPr>
                        <a:t>errata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EE2"/>
                    </a:solidFill>
                  </a:tcPr>
                </a:tc>
                <a:tc>
                  <a:txBody>
                    <a:bodyPr/>
                    <a:lstStyle/>
                    <a:p>
                      <a:pPr algn="ctr" fontAlgn="ctr"/>
                      <a:r>
                        <a:rPr lang="it-IT" sz="1100" b="0" i="0" u="none" strike="noStrike">
                          <a:solidFill>
                            <a:srgbClr val="000000"/>
                          </a:solidFill>
                          <a:latin typeface="Calibri"/>
                        </a:rPr>
                        <a:t>Mancate risposte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DEE2"/>
                    </a:solidFill>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SPAZIO E FIGURE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D2</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73,7</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26,3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SPAZIO E FIGURE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D5</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42,1</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52,6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DATI E PREVISIONI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68,4</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26,3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D7</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57,9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36,8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SPAZIO E FIGURE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D8_a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73,7</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26,3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SPAZIO E FIGURE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D8_b</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15,8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84,2</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57,9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42,1</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D10_a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73,7</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26,3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D10_b</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63,2</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36,8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D11_a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57,9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42,1</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D11_b</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31,6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68,4</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36,8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63,2</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47,4</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47,4</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D17_b</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78,9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15,8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D18</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57,9</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31,6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10,5</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D19_a</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42,1</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52,6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NUMERI</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D19_b</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63,2</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31,6</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582">
                <a:tc>
                  <a:txBody>
                    <a:bodyPr/>
                    <a:lstStyle/>
                    <a:p>
                      <a:pPr algn="ctr" fontAlgn="ctr"/>
                      <a:r>
                        <a:rPr lang="it-IT" sz="1100" b="0" i="0" u="none" strike="noStrike">
                          <a:solidFill>
                            <a:srgbClr val="000000"/>
                          </a:solidFill>
                          <a:latin typeface="Calibri"/>
                        </a:rPr>
                        <a:t>SPAZIO E FIGURE</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D21</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94,7</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it-IT" sz="1100" b="0" i="0" u="none" strike="noStrike">
                          <a:solidFill>
                            <a:srgbClr val="000000"/>
                          </a:solidFill>
                          <a:latin typeface="Calibri"/>
                        </a:rPr>
                        <a:t>0,0</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a:solidFill>
                            <a:srgbClr val="000000"/>
                          </a:solidFill>
                          <a:latin typeface="Calibri"/>
                        </a:rPr>
                        <a:t>5,3</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100" b="0" i="0" u="none" strike="noStrike" dirty="0">
                          <a:solidFill>
                            <a:srgbClr val="000000"/>
                          </a:solidFill>
                          <a:latin typeface="Calibri"/>
                        </a:rPr>
                        <a:t> </a:t>
                      </a:r>
                    </a:p>
                  </a:txBody>
                  <a:tcPr marL="9429" marR="9429" marT="9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lstStyle/>
          <a:p>
            <a:r>
              <a:rPr lang="it-IT" dirty="0" smtClean="0"/>
              <a:t>È significativo a mio avviso analizzare i quesiti per cui la differenza con la media nazionale è rilevante, sia in negativo che in positivo, e i quesiti che hanno avuto nella classe una percentuale di risposte corrette significativamente inferiore al 50%</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Leggere i dati</a:t>
            </a:r>
            <a:endParaRPr lang="it-IT" dirty="0"/>
          </a:p>
        </p:txBody>
      </p:sp>
      <p:sp>
        <p:nvSpPr>
          <p:cNvPr id="3" name="Segnaposto contenuto 2"/>
          <p:cNvSpPr>
            <a:spLocks noGrp="1"/>
          </p:cNvSpPr>
          <p:nvPr>
            <p:ph idx="1"/>
          </p:nvPr>
        </p:nvSpPr>
        <p:spPr/>
        <p:txBody>
          <a:bodyPr/>
          <a:lstStyle/>
          <a:p>
            <a:r>
              <a:rPr lang="it-IT" dirty="0" smtClean="0"/>
              <a:t>Solo prendendo in esame il testo del singolo quesito  si possono trarre conclusioni significative, comparando la richiesta effettiva con il percorso didattico svolto in classe</a:t>
            </a:r>
          </a:p>
          <a:p>
            <a:r>
              <a:rPr lang="it-IT" dirty="0" smtClean="0"/>
              <a:t>L’unico ad avere tutte le informazioni necessarie ad interpretare correttamente i dati è l’insegnante di classe</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lstStyle/>
          <a:p>
            <a:r>
              <a:rPr lang="it-IT" dirty="0" smtClean="0"/>
              <a:t>Percentuale di risposte corrette molto sotto la media nazionale</a:t>
            </a:r>
          </a:p>
          <a:p>
            <a:r>
              <a:rPr lang="it-IT" dirty="0" smtClean="0"/>
              <a:t>D23 – Spazio e figure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lstStyle/>
          <a:p>
            <a:endParaRPr lang="it-IT"/>
          </a:p>
        </p:txBody>
      </p:sp>
      <p:pic>
        <p:nvPicPr>
          <p:cNvPr id="23554" name="Picture 2"/>
          <p:cNvPicPr>
            <a:picLocks noChangeAspect="1" noChangeArrowheads="1"/>
          </p:cNvPicPr>
          <p:nvPr/>
        </p:nvPicPr>
        <p:blipFill>
          <a:blip r:embed="rId2" cstate="print"/>
          <a:srcRect/>
          <a:stretch>
            <a:fillRect/>
          </a:stretch>
        </p:blipFill>
        <p:spPr bwMode="auto">
          <a:xfrm>
            <a:off x="1691511" y="1268759"/>
            <a:ext cx="5688801" cy="5400601"/>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Nel caso del quesito in esame, la percentuale di risposte corrette della classe analizzata è stata 52,6%, opzione C </a:t>
            </a:r>
          </a:p>
          <a:p>
            <a:r>
              <a:rPr lang="it-IT" dirty="0" smtClean="0"/>
              <a:t>l’opzione A è stata scelta da molti bambini, pertanto possiamo congetturare che la difficoltà incontrata riguardi il riconoscimento e/o la denominazione dei rettangoli e dei quadrati </a:t>
            </a:r>
          </a:p>
          <a:p>
            <a:r>
              <a:rPr lang="it-IT" dirty="0" smtClean="0"/>
              <a:t>Solo la maestra della classe può interpretare il risultato, sapendo se tale argomento è stato o meno oggetto di attività didattiche specifiche</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lstStyle/>
          <a:p>
            <a:r>
              <a:rPr lang="it-IT" dirty="0" smtClean="0"/>
              <a:t>Percentuale di risposte corrette molto soprala media nazionale</a:t>
            </a:r>
          </a:p>
          <a:p>
            <a:r>
              <a:rPr lang="it-IT" dirty="0" smtClean="0"/>
              <a:t>D20 – Spazio e figure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lstStyle/>
          <a:p>
            <a:endParaRPr lang="it-IT"/>
          </a:p>
        </p:txBody>
      </p:sp>
      <p:pic>
        <p:nvPicPr>
          <p:cNvPr id="24578" name="Picture 2"/>
          <p:cNvPicPr>
            <a:picLocks noChangeAspect="1" noChangeArrowheads="1"/>
          </p:cNvPicPr>
          <p:nvPr/>
        </p:nvPicPr>
        <p:blipFill>
          <a:blip r:embed="rId2" cstate="print"/>
          <a:srcRect/>
          <a:stretch>
            <a:fillRect/>
          </a:stretch>
        </p:blipFill>
        <p:spPr bwMode="auto">
          <a:xfrm>
            <a:off x="1439002" y="1268760"/>
            <a:ext cx="6229342" cy="547260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Analisi di alcuni quesiti</a:t>
            </a:r>
            <a:endParaRPr lang="it-IT" dirty="0"/>
          </a:p>
        </p:txBody>
      </p:sp>
      <p:sp>
        <p:nvSpPr>
          <p:cNvPr id="3" name="Segnaposto contenuto 2"/>
          <p:cNvSpPr>
            <a:spLocks noGrp="1"/>
          </p:cNvSpPr>
          <p:nvPr>
            <p:ph idx="1"/>
          </p:nvPr>
        </p:nvSpPr>
        <p:spPr/>
        <p:txBody>
          <a:bodyPr>
            <a:normAutofit lnSpcReduction="10000"/>
          </a:bodyPr>
          <a:lstStyle/>
          <a:p>
            <a:r>
              <a:rPr lang="it-IT" dirty="0" smtClean="0"/>
              <a:t>Nel caso del quesito in esame, la percentuale di risposte corrette della classe analizzata è stata 89,5%, opzione B </a:t>
            </a:r>
          </a:p>
          <a:p>
            <a:r>
              <a:rPr lang="it-IT" dirty="0" smtClean="0"/>
              <a:t>La percentuale è maggiore di circa 25 punti della media nazionale</a:t>
            </a:r>
          </a:p>
          <a:p>
            <a:r>
              <a:rPr lang="it-IT" dirty="0" smtClean="0"/>
              <a:t>In questa classe si riscontra un ottimo livello quanto a riconoscimento di una figura senza simmetria assiale diversamente disposta nel piano</a:t>
            </a:r>
          </a:p>
          <a:p>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1025</Words>
  <Application>Microsoft Office PowerPoint</Application>
  <PresentationFormat>Presentazione su schermo (4:3)</PresentationFormat>
  <Paragraphs>210</Paragraphs>
  <Slides>20</Slides>
  <Notes>0</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Tema di Office</vt:lpstr>
      <vt:lpstr>La matematica e le prove Invalsi</vt:lpstr>
      <vt:lpstr>Le risorse Invalsi</vt:lpstr>
      <vt:lpstr>Dal Quadro di Riferimento</vt:lpstr>
      <vt:lpstr>Dal Quadro di Riferimento</vt:lpstr>
      <vt:lpstr>Dal Quadro di Riferimento</vt:lpstr>
      <vt:lpstr>Le difficoltà dei quesiti Invalsi</vt:lpstr>
      <vt:lpstr>Le difficoltà dei quesiti Invalsi</vt:lpstr>
      <vt:lpstr>Leggere i dati</vt:lpstr>
      <vt:lpstr>Leggere i dati</vt:lpstr>
      <vt:lpstr>Leggere i dati</vt:lpstr>
      <vt:lpstr>Leggere i dati</vt:lpstr>
      <vt:lpstr>Leggere i dati</vt:lpstr>
      <vt:lpstr>Leggere i dati</vt:lpstr>
      <vt:lpstr>Leggere i dati</vt:lpstr>
      <vt:lpstr>Analisi di alcuni quesiti</vt:lpstr>
      <vt:lpstr>Analisi di alcuni quesiti</vt:lpstr>
      <vt:lpstr>Analisi di alcuni quesiti</vt:lpstr>
      <vt:lpstr>Analisi di alcuni quesiti</vt:lpstr>
      <vt:lpstr>Analisi di alcuni quesiti</vt:lpstr>
      <vt:lpstr>Analisi di alcuni quesiti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matematica e le prove Invalsi</dc:title>
  <dc:creator>Annalisa</dc:creator>
  <cp:lastModifiedBy> </cp:lastModifiedBy>
  <cp:revision>10</cp:revision>
  <dcterms:created xsi:type="dcterms:W3CDTF">2016-04-24T13:47:29Z</dcterms:created>
  <dcterms:modified xsi:type="dcterms:W3CDTF">2016-05-03T20:17:39Z</dcterms:modified>
</cp:coreProperties>
</file>